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368" r:id="rId2"/>
    <p:sldId id="2363" r:id="rId3"/>
    <p:sldId id="2362" r:id="rId4"/>
    <p:sldId id="2388" r:id="rId5"/>
    <p:sldId id="2385" r:id="rId6"/>
    <p:sldId id="2387" r:id="rId7"/>
    <p:sldId id="2370" r:id="rId8"/>
    <p:sldId id="2389" r:id="rId9"/>
    <p:sldId id="2374" r:id="rId10"/>
    <p:sldId id="2375" r:id="rId11"/>
    <p:sldId id="2371" r:id="rId12"/>
    <p:sldId id="2383" r:id="rId13"/>
    <p:sldId id="2372" r:id="rId14"/>
    <p:sldId id="2381" r:id="rId15"/>
    <p:sldId id="2364" r:id="rId16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000000"/>
    <a:srgbClr val="001334"/>
    <a:srgbClr val="000820"/>
    <a:srgbClr val="000C28"/>
    <a:srgbClr val="5D77EB"/>
    <a:srgbClr val="1AE8DA"/>
    <a:srgbClr val="CF9600"/>
    <a:srgbClr val="F52552"/>
    <a:srgbClr val="EC72A5"/>
    <a:srgbClr val="FFC7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32" autoAdjust="0"/>
    <p:restoredTop sz="96202" autoAdjust="0"/>
  </p:normalViewPr>
  <p:slideViewPr>
    <p:cSldViewPr snapToGrid="0" snapToObjects="1">
      <p:cViewPr varScale="1">
        <p:scale>
          <a:sx n="35" d="100"/>
          <a:sy n="35" d="100"/>
        </p:scale>
        <p:origin x="936" y="7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8" d="100"/>
        <a:sy n="58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Open Sans Light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Open Sans Light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6/26/2019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Open Sa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Open Sans Light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Open Sans Light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4575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32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FDC0BE5-8237-434B-AB26-F93C2EF449B3}" type="slidenum">
              <a:rPr lang="en-US" altLang="x-none"/>
              <a:pPr/>
              <a:t>3</a:t>
            </a:fld>
            <a:endParaRPr lang="en-US" altLang="x-none"/>
          </a:p>
        </p:txBody>
      </p:sp>
      <p:sp>
        <p:nvSpPr>
          <p:cNvPr id="6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7388" y="1143000"/>
            <a:ext cx="5481637" cy="30845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4813" cy="3598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9055751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FDC0BE5-8237-434B-AB26-F93C2EF449B3}" type="slidenum">
              <a:rPr lang="en-US" altLang="x-none"/>
              <a:pPr/>
              <a:t>15</a:t>
            </a:fld>
            <a:endParaRPr lang="en-US" altLang="x-none"/>
          </a:p>
        </p:txBody>
      </p:sp>
      <p:sp>
        <p:nvSpPr>
          <p:cNvPr id="6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687388" y="1143000"/>
            <a:ext cx="5481637" cy="30845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400550"/>
            <a:ext cx="5484813" cy="3598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300015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256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907290" y="1760999"/>
            <a:ext cx="5963377" cy="6706612"/>
          </a:xfrm>
          <a:custGeom>
            <a:avLst/>
            <a:gdLst>
              <a:gd name="connsiteX0" fmla="*/ 2419818 w 5963377"/>
              <a:gd name="connsiteY0" fmla="*/ 0 h 6706612"/>
              <a:gd name="connsiteX1" fmla="*/ 5963377 w 5963377"/>
              <a:gd name="connsiteY1" fmla="*/ 0 h 6706612"/>
              <a:gd name="connsiteX2" fmla="*/ 3543559 w 5963377"/>
              <a:gd name="connsiteY2" fmla="*/ 6706612 h 6706612"/>
              <a:gd name="connsiteX3" fmla="*/ 0 w 5963377"/>
              <a:gd name="connsiteY3" fmla="*/ 6706612 h 670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3377" h="6706612">
                <a:moveTo>
                  <a:pt x="2419818" y="0"/>
                </a:moveTo>
                <a:lnTo>
                  <a:pt x="5963377" y="0"/>
                </a:lnTo>
                <a:lnTo>
                  <a:pt x="3543559" y="6706612"/>
                </a:lnTo>
                <a:lnTo>
                  <a:pt x="0" y="670661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12447855" y="6171188"/>
            <a:ext cx="5963377" cy="6706612"/>
          </a:xfrm>
          <a:custGeom>
            <a:avLst/>
            <a:gdLst>
              <a:gd name="connsiteX0" fmla="*/ 2419818 w 5963377"/>
              <a:gd name="connsiteY0" fmla="*/ 0 h 6706612"/>
              <a:gd name="connsiteX1" fmla="*/ 5963377 w 5963377"/>
              <a:gd name="connsiteY1" fmla="*/ 0 h 6706612"/>
              <a:gd name="connsiteX2" fmla="*/ 3543559 w 5963377"/>
              <a:gd name="connsiteY2" fmla="*/ 6706612 h 6706612"/>
              <a:gd name="connsiteX3" fmla="*/ 0 w 5963377"/>
              <a:gd name="connsiteY3" fmla="*/ 6706612 h 670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3377" h="6706612">
                <a:moveTo>
                  <a:pt x="2419818" y="0"/>
                </a:moveTo>
                <a:lnTo>
                  <a:pt x="5963377" y="0"/>
                </a:lnTo>
                <a:lnTo>
                  <a:pt x="3543559" y="6706612"/>
                </a:lnTo>
                <a:lnTo>
                  <a:pt x="0" y="670661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18184037" y="1760999"/>
            <a:ext cx="5963377" cy="6706612"/>
          </a:xfrm>
          <a:custGeom>
            <a:avLst/>
            <a:gdLst>
              <a:gd name="connsiteX0" fmla="*/ 2419818 w 5963377"/>
              <a:gd name="connsiteY0" fmla="*/ 0 h 6706612"/>
              <a:gd name="connsiteX1" fmla="*/ 5963377 w 5963377"/>
              <a:gd name="connsiteY1" fmla="*/ 0 h 6706612"/>
              <a:gd name="connsiteX2" fmla="*/ 3543559 w 5963377"/>
              <a:gd name="connsiteY2" fmla="*/ 6706612 h 6706612"/>
              <a:gd name="connsiteX3" fmla="*/ 0 w 5963377"/>
              <a:gd name="connsiteY3" fmla="*/ 6706612 h 670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3377" h="6706612">
                <a:moveTo>
                  <a:pt x="2419818" y="0"/>
                </a:moveTo>
                <a:lnTo>
                  <a:pt x="5963377" y="0"/>
                </a:lnTo>
                <a:lnTo>
                  <a:pt x="3543559" y="6706612"/>
                </a:lnTo>
                <a:lnTo>
                  <a:pt x="0" y="670661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defRPr>
            </a:lvl1pPr>
          </a:lstStyle>
          <a:p>
            <a:endParaRPr lang="en-US" dirty="0"/>
          </a:p>
        </p:txBody>
      </p:sp>
    </p:spTree>
    <p:extLst/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ig Background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23"/>
          </p:nvPr>
        </p:nvSpPr>
        <p:spPr>
          <a:xfrm>
            <a:off x="2" y="0"/>
            <a:ext cx="13297422" cy="13715999"/>
          </a:xfrm>
          <a:custGeom>
            <a:avLst/>
            <a:gdLst>
              <a:gd name="connsiteX0" fmla="*/ 0 w 19393999"/>
              <a:gd name="connsiteY0" fmla="*/ 0 h 13715999"/>
              <a:gd name="connsiteX1" fmla="*/ 19393999 w 19393999"/>
              <a:gd name="connsiteY1" fmla="*/ 0 h 13715999"/>
              <a:gd name="connsiteX2" fmla="*/ 13782907 w 19393999"/>
              <a:gd name="connsiteY2" fmla="*/ 13715999 h 13715999"/>
              <a:gd name="connsiteX3" fmla="*/ 0 w 19393999"/>
              <a:gd name="connsiteY3" fmla="*/ 13715999 h 13715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393999" h="13715999">
                <a:moveTo>
                  <a:pt x="0" y="0"/>
                </a:moveTo>
                <a:lnTo>
                  <a:pt x="19393999" y="0"/>
                </a:lnTo>
                <a:lnTo>
                  <a:pt x="13782907" y="13715999"/>
                </a:lnTo>
                <a:lnTo>
                  <a:pt x="0" y="137159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2800" b="0" i="0">
                <a:ln>
                  <a:noFill/>
                </a:ln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788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4377650" cy="13716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Roboto Regular" charset="0"/>
                <a:ea typeface="Roboto Regular" charset="0"/>
                <a:cs typeface="Roboto Regular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09590"/>
      </p:ext>
    </p:extLst>
  </p:cSld>
  <p:clrMapOvr>
    <a:masterClrMapping/>
  </p:clrMapOvr>
  <p:transition advClick="0"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9"/>
            <a:ext cx="21025723" cy="2651126"/>
          </a:xfrm>
          <a:prstGeom prst="rect">
            <a:avLst/>
          </a:prstGeom>
        </p:spPr>
        <p:txBody>
          <a:bodyPr vert="horz" lIns="182843" tIns="91422" rIns="182843" bIns="91422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8" r:id="rId1"/>
    <p:sldLayoutId id="2147484017" r:id="rId2"/>
    <p:sldLayoutId id="2147484039" r:id="rId3"/>
    <p:sldLayoutId id="2147484040" r:id="rId4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6000" b="0" i="0" kern="1200">
          <a:solidFill>
            <a:schemeClr val="tx1"/>
          </a:solidFill>
          <a:latin typeface="Open Sans Regular" charset="0"/>
          <a:ea typeface="Open Sans Regular" charset="0"/>
          <a:cs typeface="Open Sans Regular" charset="0"/>
        </a:defRPr>
      </a:lvl1pPr>
    </p:titleStyle>
    <p:bodyStyle>
      <a:lvl1pPr marL="457109" indent="-457109" algn="l" defTabSz="1828434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lang="en-US" sz="4800" b="0" i="0" kern="1200" dirty="0" smtClean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1pPr>
      <a:lvl2pPr marL="137132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4000" b="0" i="0" kern="1200" dirty="0" smtClean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2pPr>
      <a:lvl3pPr marL="2285543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600" b="0" i="0" kern="1200" dirty="0" smtClean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3pPr>
      <a:lvl4pPr marL="3199760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b="0" i="0" kern="1200" dirty="0" smtClean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4pPr>
      <a:lvl5pPr marL="4113977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b="0" i="0" kern="1200" dirty="0">
          <a:solidFill>
            <a:schemeClr val="tx1"/>
          </a:solidFill>
          <a:effectLst/>
          <a:latin typeface="Montserrat Light" charset="0"/>
          <a:ea typeface="Montserrat Light" charset="0"/>
          <a:cs typeface="Montserrat Light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8485"/>
            <a:ext cx="24377650" cy="9979029"/>
          </a:xfrm>
        </p:spPr>
      </p:pic>
      <p:sp>
        <p:nvSpPr>
          <p:cNvPr id="5" name="Rectangle 4"/>
          <p:cNvSpPr/>
          <p:nvPr/>
        </p:nvSpPr>
        <p:spPr>
          <a:xfrm>
            <a:off x="0" y="0"/>
            <a:ext cx="24377650" cy="13716000"/>
          </a:xfrm>
          <a:prstGeom prst="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13455" y="5377659"/>
            <a:ext cx="17950748" cy="240065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5000" b="1" spc="600" dirty="0" smtClean="0">
                <a:ln w="31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Restaurant Finder</a:t>
            </a:r>
            <a:endParaRPr lang="en-US" sz="15000" b="1" spc="600" dirty="0">
              <a:ln w="3175">
                <a:solidFill>
                  <a:schemeClr val="tx1">
                    <a:lumMod val="50000"/>
                  </a:schemeClr>
                </a:solidFill>
              </a:ln>
              <a:solidFill>
                <a:schemeClr val="bg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76449" y="12376984"/>
            <a:ext cx="98889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 smtClean="0">
                <a:solidFill>
                  <a:schemeClr val="tx1">
                    <a:lumMod val="50000"/>
                  </a:schemeClr>
                </a:solidFill>
              </a:rPr>
              <a:t>이태희</a:t>
            </a:r>
            <a:r>
              <a:rPr lang="en-US" altLang="ko-KR" sz="48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ko-KR" altLang="en-US" sz="4800" dirty="0" smtClean="0">
                <a:solidFill>
                  <a:schemeClr val="tx1">
                    <a:lumMod val="50000"/>
                  </a:schemeClr>
                </a:solidFill>
              </a:rPr>
              <a:t>허준도</a:t>
            </a:r>
            <a:r>
              <a:rPr lang="en-US" altLang="ko-KR" sz="48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ko-KR" altLang="en-US" sz="4800" dirty="0" err="1" smtClean="0">
                <a:solidFill>
                  <a:schemeClr val="tx1">
                    <a:lumMod val="50000"/>
                  </a:schemeClr>
                </a:solidFill>
              </a:rPr>
              <a:t>유부섭</a:t>
            </a:r>
            <a:r>
              <a:rPr lang="en-US" altLang="ko-KR" sz="48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ko-KR" altLang="en-US" sz="4800" dirty="0" smtClean="0">
                <a:solidFill>
                  <a:schemeClr val="tx1">
                    <a:lumMod val="50000"/>
                  </a:schemeClr>
                </a:solidFill>
              </a:rPr>
              <a:t>한미정</a:t>
            </a:r>
            <a:endParaRPr lang="en-US" altLang="ko-KR" sz="4800" dirty="0" smtClean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341539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357672" y="770587"/>
            <a:ext cx="4339650" cy="64633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Clicked Check Box</a:t>
            </a:r>
            <a:endParaRPr lang="en-US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2247126" y="1421551"/>
            <a:ext cx="6229610" cy="204011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해당 시</a:t>
            </a:r>
            <a:r>
              <a:rPr lang="en-US" altLang="ko-KR" sz="27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Montserrat Light" charset="0"/>
              </a:rPr>
              <a:t>·</a:t>
            </a: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군</a:t>
            </a:r>
            <a:r>
              <a:rPr lang="en-US" altLang="ko-KR" sz="27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Montserrat Light" charset="0"/>
              </a:rPr>
              <a:t>·</a:t>
            </a: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구에서 원하는 식당유형의 </a:t>
            </a:r>
            <a:endParaRPr lang="en-US" altLang="ko-KR" sz="2700" dirty="0" smtClean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  <a:p>
            <a:pPr algn="l"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체크박스 선택</a:t>
            </a:r>
            <a:endParaRPr lang="en-US" altLang="ko-KR" sz="2700" dirty="0" smtClean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  <a:p>
            <a:pPr algn="l">
              <a:lnSpc>
                <a:spcPts val="4300"/>
              </a:lnSpc>
            </a:pPr>
            <a:r>
              <a:rPr lang="en-US" altLang="ko-KR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(</a:t>
            </a:r>
            <a:r>
              <a:rPr lang="ko-KR" alt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다중 선택 가능</a:t>
            </a:r>
            <a:r>
              <a:rPr lang="en-US" altLang="ko-KR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)</a:t>
            </a:r>
            <a:endParaRPr lang="en-US" altLang="ko-KR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3671" y="594459"/>
            <a:ext cx="962122" cy="2015745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 smtClean="0">
                <a:solidFill>
                  <a:schemeClr val="accent3"/>
                </a:solidFill>
                <a:latin typeface="Montserrat Light" charset="0"/>
                <a:ea typeface="Montserrat Light" charset="0"/>
                <a:cs typeface="Montserrat Light" charset="0"/>
              </a:rPr>
              <a:t>3</a:t>
            </a:r>
            <a:endParaRPr lang="en-US" sz="11500" dirty="0">
              <a:solidFill>
                <a:schemeClr val="accent3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rcRect l="13900" t="31789" r="20184" b="35157"/>
          <a:stretch/>
        </p:blipFill>
        <p:spPr>
          <a:xfrm>
            <a:off x="223045" y="3706989"/>
            <a:ext cx="17092430" cy="685684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10329" t="12595" r="11189" b="31264"/>
          <a:stretch/>
        </p:blipFill>
        <p:spPr>
          <a:xfrm>
            <a:off x="11754580" y="6891778"/>
            <a:ext cx="11924678" cy="6824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01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329414" y="606270"/>
            <a:ext cx="3997633" cy="64633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Keyword Textbox</a:t>
            </a:r>
            <a:endParaRPr lang="en-US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2218867" y="1257234"/>
            <a:ext cx="7631693" cy="1897317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원하는 시</a:t>
            </a:r>
            <a:r>
              <a:rPr lang="en-US" altLang="ko-KR" sz="27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Montserrat Light" charset="0"/>
              </a:rPr>
              <a:t>·</a:t>
            </a: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군</a:t>
            </a:r>
            <a:r>
              <a:rPr lang="en-US" altLang="ko-KR" sz="27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Montserrat Light" charset="0"/>
              </a:rPr>
              <a:t>·</a:t>
            </a: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구에서 식당의 부가정보를 키워드로 검색</a:t>
            </a:r>
            <a:endParaRPr lang="en-US" altLang="ko-KR" sz="2700" dirty="0" smtClean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  <a:p>
            <a:pPr algn="l">
              <a:lnSpc>
                <a:spcPts val="4300"/>
              </a:lnSpc>
            </a:pPr>
            <a:r>
              <a:rPr lang="en-US" altLang="ko-KR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(ex.</a:t>
            </a:r>
            <a:r>
              <a:rPr lang="ko-KR" alt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닭</a:t>
            </a:r>
            <a:r>
              <a:rPr lang="en-US" altLang="ko-KR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, </a:t>
            </a:r>
            <a:r>
              <a:rPr lang="ko-KR" alt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돼지</a:t>
            </a:r>
            <a:r>
              <a:rPr lang="en-US" altLang="ko-KR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, 1</a:t>
            </a:r>
            <a:r>
              <a:rPr lang="ko-KR" alt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박</a:t>
            </a:r>
            <a:r>
              <a:rPr lang="en-US" altLang="ko-KR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2</a:t>
            </a:r>
            <a:r>
              <a:rPr lang="ko-KR" altLang="en-US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일</a:t>
            </a:r>
            <a:r>
              <a:rPr lang="en-US" altLang="ko-KR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)</a:t>
            </a:r>
            <a:endParaRPr lang="en-US" altLang="ko-KR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42552" y="477764"/>
            <a:ext cx="1027846" cy="2035044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 smtClean="0">
                <a:solidFill>
                  <a:schemeClr val="bg2">
                    <a:lumMod val="7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4</a:t>
            </a:r>
            <a:endParaRPr lang="en-US" sz="11500" dirty="0">
              <a:solidFill>
                <a:schemeClr val="bg2">
                  <a:lumMod val="75000"/>
                </a:schemeClr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/>
          <a:srcRect l="13900" t="31789" r="20184" b="35157"/>
          <a:stretch/>
        </p:blipFill>
        <p:spPr>
          <a:xfrm>
            <a:off x="596211" y="3422180"/>
            <a:ext cx="17092430" cy="685684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l="15982" t="19658" r="5121" b="23629"/>
          <a:stretch/>
        </p:blipFill>
        <p:spPr>
          <a:xfrm>
            <a:off x="11855190" y="6525974"/>
            <a:ext cx="11666902" cy="667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254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6199" t="19521" r="5289" b="24035"/>
          <a:stretch/>
        </p:blipFill>
        <p:spPr>
          <a:xfrm>
            <a:off x="3127766" y="2870317"/>
            <a:ext cx="15048722" cy="959674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78841" y="615141"/>
            <a:ext cx="4647426" cy="64633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Reservation [</a:t>
            </a:r>
            <a:r>
              <a:rPr lang="ko-KR" altLang="en-US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디자인</a:t>
            </a:r>
            <a:r>
              <a:rPr lang="en-US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]</a:t>
            </a:r>
            <a:endParaRPr lang="en-US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91979" y="509557"/>
            <a:ext cx="1027845" cy="2035044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 smtClean="0">
                <a:solidFill>
                  <a:schemeClr val="accent4"/>
                </a:solidFill>
                <a:latin typeface="Montserrat Light" charset="0"/>
                <a:ea typeface="Montserrat Light" charset="0"/>
                <a:cs typeface="Montserrat Light" charset="0"/>
              </a:rPr>
              <a:t>5</a:t>
            </a:r>
            <a:endParaRPr lang="en-US" sz="11500" dirty="0">
              <a:solidFill>
                <a:schemeClr val="accent4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3702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378841" y="615141"/>
            <a:ext cx="2826415" cy="64633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Reservation</a:t>
            </a:r>
            <a:endParaRPr lang="en-US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2268294" y="1266105"/>
            <a:ext cx="7631693" cy="71199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검색된 결과에서 마음에 드는 식당을 예약</a:t>
            </a:r>
            <a:endParaRPr lang="en-US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1979" y="509557"/>
            <a:ext cx="1027845" cy="2035044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 smtClean="0">
                <a:solidFill>
                  <a:schemeClr val="accent4"/>
                </a:solidFill>
                <a:latin typeface="Montserrat Light" charset="0"/>
                <a:ea typeface="Montserrat Light" charset="0"/>
                <a:cs typeface="Montserrat Light" charset="0"/>
              </a:rPr>
              <a:t>5</a:t>
            </a:r>
            <a:endParaRPr lang="en-US" sz="11500" dirty="0">
              <a:solidFill>
                <a:schemeClr val="accent4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/>
          <a:srcRect l="11716" t="19498" r="40934" b="12767"/>
          <a:stretch/>
        </p:blipFill>
        <p:spPr>
          <a:xfrm>
            <a:off x="12457581" y="368923"/>
            <a:ext cx="11539843" cy="1320636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11583" t="39341" r="41526" b="37246"/>
          <a:stretch/>
        </p:blipFill>
        <p:spPr>
          <a:xfrm>
            <a:off x="289933" y="3480221"/>
            <a:ext cx="12057102" cy="4816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562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03200" y="509557"/>
            <a:ext cx="1005404" cy="1989968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>
                <a:solidFill>
                  <a:schemeClr val="accent5"/>
                </a:solidFill>
                <a:latin typeface="Montserrat Light" charset="0"/>
                <a:ea typeface="Montserrat Light" charset="0"/>
                <a:cs typeface="Montserrat Light" charset="0"/>
              </a:rPr>
              <a:t>6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378841" y="938306"/>
            <a:ext cx="4878259" cy="64633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Checked Reservation</a:t>
            </a:r>
            <a:endParaRPr lang="en-US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2268294" y="1589270"/>
            <a:ext cx="7631693" cy="1346525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예약자의 전화번호를 이용하여</a:t>
            </a:r>
            <a:endParaRPr lang="en-US" altLang="ko-KR" sz="2700" dirty="0" smtClean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  <a:p>
            <a:pPr algn="l"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예약 조회</a:t>
            </a:r>
            <a:endParaRPr lang="en-US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2548" t="2556" r="19074" b="40793"/>
          <a:stretch/>
        </p:blipFill>
        <p:spPr>
          <a:xfrm>
            <a:off x="12183763" y="2935795"/>
            <a:ext cx="11511252" cy="665642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l="9027" t="22818" r="43652" b="14551"/>
          <a:stretch/>
        </p:blipFill>
        <p:spPr>
          <a:xfrm>
            <a:off x="703200" y="2935795"/>
            <a:ext cx="10172209" cy="1077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801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8171040" y="743713"/>
            <a:ext cx="8045793" cy="13747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6600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Point Of Interesting</a:t>
            </a:r>
            <a:endParaRPr lang="en-US" sz="66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16740553" y="3988420"/>
            <a:ext cx="5265722" cy="5267092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 sz="6400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9581470" y="3988420"/>
            <a:ext cx="5265722" cy="5267092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 sz="6400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2422387" y="3988420"/>
            <a:ext cx="5265722" cy="5267092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 sz="6400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7141873" y="5806358"/>
            <a:ext cx="4463081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2000"/>
              </a:lnSpc>
            </a:pPr>
            <a:r>
              <a:rPr lang="en-US" sz="10000" b="1" dirty="0" smtClean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Search</a:t>
            </a:r>
            <a:endParaRPr lang="en-US" sz="10000" b="1" dirty="0">
              <a:solidFill>
                <a:schemeClr val="bg1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323846" y="5806358"/>
            <a:ext cx="3462807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2000"/>
              </a:lnSpc>
            </a:pPr>
            <a:r>
              <a:rPr lang="en-US" sz="10000" b="1" dirty="0" smtClean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Maps</a:t>
            </a:r>
            <a:endParaRPr lang="en-US" sz="10000" b="1" dirty="0">
              <a:solidFill>
                <a:schemeClr val="bg1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0474041" y="5154366"/>
            <a:ext cx="3439789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2000"/>
              </a:lnSpc>
            </a:pPr>
            <a:r>
              <a:rPr lang="en-US" sz="10000" b="1" dirty="0" smtClean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Pivot</a:t>
            </a:r>
          </a:p>
          <a:p>
            <a:pPr algn="ctr">
              <a:lnSpc>
                <a:spcPts val="12000"/>
              </a:lnSpc>
            </a:pPr>
            <a:r>
              <a:rPr lang="en-US" sz="10000" b="1" dirty="0" smtClean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Table</a:t>
            </a:r>
            <a:endParaRPr lang="en-US" sz="10000" b="1" dirty="0">
              <a:solidFill>
                <a:schemeClr val="bg1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9263698" y="9813073"/>
            <a:ext cx="292068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.</a:t>
            </a:r>
            <a:endParaRPr lang="en-US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37" name="Subtitle 2"/>
          <p:cNvSpPr txBox="1">
            <a:spLocks/>
          </p:cNvSpPr>
          <p:nvPr/>
        </p:nvSpPr>
        <p:spPr>
          <a:xfrm>
            <a:off x="16991598" y="10417871"/>
            <a:ext cx="4836260" cy="204011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식당유형 체크박스와</a:t>
            </a:r>
            <a:endParaRPr lang="en-US" altLang="ko-KR" sz="2700" dirty="0" smtClean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  <a:p>
            <a:pPr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키워드 검색 기능을 어떻게</a:t>
            </a:r>
            <a:endParaRPr lang="en-US" altLang="ko-KR" sz="2700" dirty="0" smtClean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  <a:p>
            <a:pPr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구현할 것인가</a:t>
            </a:r>
            <a:r>
              <a:rPr lang="en-US" altLang="ko-KR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?</a:t>
            </a:r>
            <a:endParaRPr lang="en-US" sz="2700" dirty="0" smtClean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9" name="Subtitle 2"/>
          <p:cNvSpPr txBox="1">
            <a:spLocks/>
          </p:cNvSpPr>
          <p:nvPr/>
        </p:nvSpPr>
        <p:spPr>
          <a:xfrm>
            <a:off x="2628826" y="10417871"/>
            <a:ext cx="4836260" cy="187391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마우스 커서가 지역별 버튼위로 갈 때 지도의 색깔을 어떻게 바꿀 것인가</a:t>
            </a:r>
            <a:r>
              <a:rPr lang="en-US" altLang="ko-KR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?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2065094" y="9813073"/>
            <a:ext cx="292068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.</a:t>
            </a:r>
            <a:endParaRPr lang="en-US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41" name="Subtitle 2"/>
          <p:cNvSpPr txBox="1">
            <a:spLocks/>
          </p:cNvSpPr>
          <p:nvPr/>
        </p:nvSpPr>
        <p:spPr>
          <a:xfrm>
            <a:off x="9792994" y="10417871"/>
            <a:ext cx="4836260" cy="204011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지역 버튼을 클릭했을 때</a:t>
            </a:r>
            <a:endParaRPr lang="en-US" altLang="ko-KR" sz="2700" dirty="0" smtClean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  <a:p>
            <a:pPr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피벗테이블을 어떻게 </a:t>
            </a:r>
            <a:endParaRPr lang="en-US" altLang="ko-KR" sz="2700" dirty="0" smtClean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  <a:p>
            <a:pPr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생성할 것인가</a:t>
            </a:r>
            <a:r>
              <a:rPr lang="en-US" altLang="ko-KR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?</a:t>
            </a:r>
            <a:endParaRPr lang="en-US" sz="2700" dirty="0" smtClean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4900925" y="9813073"/>
            <a:ext cx="292068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.</a:t>
            </a:r>
            <a:endParaRPr lang="en-US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19919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2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526" y="0"/>
            <a:ext cx="10241279" cy="13715999"/>
          </a:xfrm>
        </p:spPr>
      </p:pic>
      <p:sp>
        <p:nvSpPr>
          <p:cNvPr id="46" name="TextBox 45"/>
          <p:cNvSpPr txBox="1"/>
          <p:nvPr/>
        </p:nvSpPr>
        <p:spPr>
          <a:xfrm>
            <a:off x="14327800" y="743713"/>
            <a:ext cx="7418699" cy="13747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6600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Table Of Contents</a:t>
            </a:r>
            <a:endParaRPr lang="en-US" sz="66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3185946" y="3066578"/>
            <a:ext cx="1723549" cy="64633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What ?</a:t>
            </a:r>
            <a:endParaRPr lang="en-US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33" name="Subtitle 2"/>
          <p:cNvSpPr txBox="1">
            <a:spLocks/>
          </p:cNvSpPr>
          <p:nvPr/>
        </p:nvSpPr>
        <p:spPr>
          <a:xfrm>
            <a:off x="12936609" y="3665894"/>
            <a:ext cx="9609441" cy="771047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무슨 프로그램인지 간단히 도식화하여 보여준다</a:t>
            </a:r>
            <a:r>
              <a:rPr lang="en-US" altLang="ko-KR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.</a:t>
            </a:r>
            <a:endParaRPr lang="en-US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2454915" y="6545986"/>
            <a:ext cx="1569660" cy="64633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How ?</a:t>
            </a:r>
            <a:endParaRPr lang="en-US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35" name="Subtitle 2"/>
          <p:cNvSpPr txBox="1">
            <a:spLocks/>
          </p:cNvSpPr>
          <p:nvPr/>
        </p:nvSpPr>
        <p:spPr>
          <a:xfrm>
            <a:off x="12232536" y="7034781"/>
            <a:ext cx="9609441" cy="771047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어떠한 코드를 사용했는지</a:t>
            </a:r>
            <a:r>
              <a:rPr lang="en-US" altLang="ko-KR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어떻게 구현되는지 보여준다</a:t>
            </a:r>
            <a:r>
              <a:rPr lang="en-US" altLang="ko-KR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.</a:t>
            </a:r>
            <a:endParaRPr lang="en-US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10337016" y="6727703"/>
            <a:ext cx="1601804" cy="160180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Open Sans Regular" charset="0"/>
              </a:rPr>
              <a:t>2</a:t>
            </a:r>
            <a:endParaRPr lang="en-US" dirty="0">
              <a:latin typeface="Open Sans Regular" charset="0"/>
            </a:endParaRPr>
          </a:p>
        </p:txBody>
      </p:sp>
      <p:sp>
        <p:nvSpPr>
          <p:cNvPr id="38" name="Oval 37"/>
          <p:cNvSpPr/>
          <p:nvPr/>
        </p:nvSpPr>
        <p:spPr>
          <a:xfrm>
            <a:off x="11334805" y="3225991"/>
            <a:ext cx="1601804" cy="160180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Open Sans Regular" charset="0"/>
              </a:rPr>
              <a:t>1</a:t>
            </a:r>
            <a:endParaRPr lang="en-US" dirty="0">
              <a:latin typeface="Open Sans Regular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1729383" y="10380398"/>
            <a:ext cx="4467890" cy="64633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Point Of Interesting</a:t>
            </a:r>
            <a:endParaRPr lang="en-US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49" name="Subtitle 2"/>
          <p:cNvSpPr txBox="1">
            <a:spLocks/>
          </p:cNvSpPr>
          <p:nvPr/>
        </p:nvSpPr>
        <p:spPr>
          <a:xfrm>
            <a:off x="11334805" y="10861060"/>
            <a:ext cx="9609441" cy="771047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어떤 점을 중점적으로 만들었는지 보여준다</a:t>
            </a:r>
            <a:r>
              <a:rPr lang="en-US" altLang="ko-KR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.</a:t>
            </a: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endParaRPr lang="en-US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9536114" y="10463117"/>
            <a:ext cx="1601804" cy="160180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Open Sans Regular" charset="0"/>
              </a:rPr>
              <a:t>3</a:t>
            </a:r>
            <a:endParaRPr lang="en-US" dirty="0">
              <a:latin typeface="Open Sans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2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807957" y="743713"/>
            <a:ext cx="2771914" cy="13747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6600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What?</a:t>
            </a:r>
            <a:endParaRPr lang="en-US" sz="66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5" name="Diagonal Stripe 4"/>
          <p:cNvSpPr/>
          <p:nvPr/>
        </p:nvSpPr>
        <p:spPr>
          <a:xfrm rot="2699999">
            <a:off x="16332902" y="6660947"/>
            <a:ext cx="3166946" cy="3166946"/>
          </a:xfrm>
          <a:prstGeom prst="diagStripe">
            <a:avLst>
              <a:gd name="adj" fmla="val 63445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6" name="Diagonal Stripe 5"/>
          <p:cNvSpPr/>
          <p:nvPr/>
        </p:nvSpPr>
        <p:spPr>
          <a:xfrm rot="2699999">
            <a:off x="812013" y="6641132"/>
            <a:ext cx="3166946" cy="3166946"/>
          </a:xfrm>
          <a:prstGeom prst="diagStripe">
            <a:avLst>
              <a:gd name="adj" fmla="val 63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7" name="Diagonal Stripe 6"/>
          <p:cNvSpPr/>
          <p:nvPr/>
        </p:nvSpPr>
        <p:spPr>
          <a:xfrm rot="2699999">
            <a:off x="8596311" y="6641132"/>
            <a:ext cx="3166946" cy="3166946"/>
          </a:xfrm>
          <a:prstGeom prst="diagStripe">
            <a:avLst>
              <a:gd name="adj" fmla="val 63445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8" name="Diagonal Stripe 7"/>
          <p:cNvSpPr/>
          <p:nvPr/>
        </p:nvSpPr>
        <p:spPr>
          <a:xfrm rot="13499999">
            <a:off x="4672830" y="5818540"/>
            <a:ext cx="3166946" cy="3166946"/>
          </a:xfrm>
          <a:prstGeom prst="diagStripe">
            <a:avLst>
              <a:gd name="adj" fmla="val 63445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9" name="Diagonal Stripe 8"/>
          <p:cNvSpPr/>
          <p:nvPr/>
        </p:nvSpPr>
        <p:spPr>
          <a:xfrm rot="13499999">
            <a:off x="12494285" y="5818541"/>
            <a:ext cx="3166946" cy="3166946"/>
          </a:xfrm>
          <a:prstGeom prst="diagStripe">
            <a:avLst>
              <a:gd name="adj" fmla="val 63445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Open Sans Regular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10154277" y="5385671"/>
            <a:ext cx="0" cy="1746115"/>
          </a:xfrm>
          <a:prstGeom prst="line">
            <a:avLst/>
          </a:prstGeom>
          <a:ln w="28575">
            <a:solidFill>
              <a:schemeClr val="accent3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6625938" y="7562002"/>
            <a:ext cx="2529860" cy="584775"/>
          </a:xfrm>
          <a:prstGeom prst="rect">
            <a:avLst/>
          </a:prstGeom>
          <a:solidFill>
            <a:schemeClr val="accent4"/>
          </a:solidFill>
        </p:spPr>
        <p:txBody>
          <a:bodyPr wrap="none" rtlCol="0" anchor="ctr" anchorCtr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Reservation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79579" y="7542187"/>
            <a:ext cx="3506088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Choose Location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138810" y="7537365"/>
            <a:ext cx="2339102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Pivot Table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338726" y="7574130"/>
            <a:ext cx="3645550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altLang="ko-KR" sz="30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Clicked Check Box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287578" y="7480633"/>
            <a:ext cx="3568606" cy="58477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Keyword Textbox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382259" y="3178179"/>
            <a:ext cx="3369833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ko-KR" altLang="en-US" sz="3000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식당유형 선택하기</a:t>
            </a:r>
            <a:endParaRPr lang="en-US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19" name="Subtitle 2"/>
          <p:cNvSpPr txBox="1">
            <a:spLocks/>
          </p:cNvSpPr>
          <p:nvPr/>
        </p:nvSpPr>
        <p:spPr>
          <a:xfrm>
            <a:off x="7327853" y="3709947"/>
            <a:ext cx="5544459" cy="71135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지역 내의 원하는 식당유형 선택</a:t>
            </a:r>
            <a:endParaRPr lang="en-US" altLang="ko-KR" sz="2700" dirty="0" smtClean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 flipH="1">
            <a:off x="14094106" y="8613041"/>
            <a:ext cx="1" cy="1694819"/>
          </a:xfrm>
          <a:prstGeom prst="line">
            <a:avLst/>
          </a:prstGeom>
          <a:ln>
            <a:tailEnd type="oval" w="lg" len="lg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2574467" y="10771904"/>
            <a:ext cx="3369833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ko-KR" altLang="en-US" sz="3000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키워드로 검색하기</a:t>
            </a:r>
            <a:endParaRPr lang="en-US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24" name="Subtitle 2"/>
          <p:cNvSpPr txBox="1">
            <a:spLocks/>
          </p:cNvSpPr>
          <p:nvPr/>
        </p:nvSpPr>
        <p:spPr>
          <a:xfrm>
            <a:off x="12757524" y="11376701"/>
            <a:ext cx="4836260" cy="71135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식당의 부가정보로 검색</a:t>
            </a:r>
            <a:endParaRPr lang="en-US" altLang="ko-KR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 flipV="1">
            <a:off x="17915765" y="5405486"/>
            <a:ext cx="0" cy="1746115"/>
          </a:xfrm>
          <a:prstGeom prst="line">
            <a:avLst/>
          </a:prstGeom>
          <a:ln>
            <a:tailEnd type="oval" w="lg" len="lg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7217331" y="3147194"/>
            <a:ext cx="1723549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ko-KR" altLang="en-US" sz="3000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예약하기</a:t>
            </a:r>
            <a:endParaRPr lang="en-US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27" name="Subtitle 2"/>
          <p:cNvSpPr txBox="1">
            <a:spLocks/>
          </p:cNvSpPr>
          <p:nvPr/>
        </p:nvSpPr>
        <p:spPr>
          <a:xfrm>
            <a:off x="15660973" y="3751992"/>
            <a:ext cx="4836260" cy="771047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선택한 식당을 예약</a:t>
            </a:r>
            <a:endParaRPr lang="en-US" sz="2700" dirty="0" smtClean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2410908" y="5385671"/>
            <a:ext cx="0" cy="1746115"/>
          </a:xfrm>
          <a:prstGeom prst="line">
            <a:avLst/>
          </a:prstGeom>
          <a:ln w="28575"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274056" y="3127379"/>
            <a:ext cx="2600392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ko-KR" altLang="en-US" sz="3000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지역 선택하기</a:t>
            </a:r>
            <a:endParaRPr lang="en-US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30" name="Subtitle 2"/>
          <p:cNvSpPr txBox="1">
            <a:spLocks/>
          </p:cNvSpPr>
          <p:nvPr/>
        </p:nvSpPr>
        <p:spPr>
          <a:xfrm>
            <a:off x="156116" y="3732177"/>
            <a:ext cx="4836260" cy="771047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원하는 지역 버튼을 선택</a:t>
            </a:r>
            <a:endParaRPr lang="en-US" sz="2700" dirty="0" smtClean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 flipH="1">
            <a:off x="6313192" y="8613040"/>
            <a:ext cx="1" cy="1694819"/>
          </a:xfrm>
          <a:prstGeom prst="line">
            <a:avLst/>
          </a:prstGeom>
          <a:ln w="28575">
            <a:solidFill>
              <a:schemeClr val="accent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435915" y="10702121"/>
            <a:ext cx="3754554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ko-KR" altLang="en-US" sz="3000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피벗테이블 생성하기</a:t>
            </a:r>
            <a:endParaRPr lang="en-US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33" name="Subtitle 2"/>
          <p:cNvSpPr txBox="1">
            <a:spLocks/>
          </p:cNvSpPr>
          <p:nvPr/>
        </p:nvSpPr>
        <p:spPr>
          <a:xfrm>
            <a:off x="3520782" y="11352681"/>
            <a:ext cx="5566496" cy="1345884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지역을 선택하면</a:t>
            </a:r>
            <a:r>
              <a:rPr lang="en-US" altLang="ko-KR" sz="2700" dirty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해당 시</a:t>
            </a:r>
            <a:r>
              <a:rPr lang="en-US" altLang="ko-KR" sz="27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Montserrat Light" charset="0"/>
              </a:rPr>
              <a:t>·</a:t>
            </a: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도 </a:t>
            </a:r>
            <a:endParaRPr lang="en-US" altLang="ko-KR" sz="2700" dirty="0" smtClean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  <a:p>
            <a:pPr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식당유형별 피벗테이블 생성</a:t>
            </a:r>
            <a:endParaRPr lang="en-US" sz="2700" dirty="0" smtClean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4" name="Diagonal Stripe 7"/>
          <p:cNvSpPr/>
          <p:nvPr/>
        </p:nvSpPr>
        <p:spPr>
          <a:xfrm rot="13499999">
            <a:off x="20170909" y="5818542"/>
            <a:ext cx="3166946" cy="3166946"/>
          </a:xfrm>
          <a:prstGeom prst="diagStripe">
            <a:avLst>
              <a:gd name="adj" fmla="val 63445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Open Sans Regular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9865521" y="7480633"/>
            <a:ext cx="3873176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  <a:latin typeface="Montserrat Bold" charset="0"/>
                <a:ea typeface="Montserrat Bold" charset="0"/>
                <a:cs typeface="Montserrat Bold" charset="0"/>
              </a:rPr>
              <a:t>Check Reservation</a:t>
            </a:r>
            <a:endParaRPr lang="en-US" altLang="ko-KR" sz="3200" b="1" dirty="0">
              <a:solidFill>
                <a:schemeClr val="bg1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cxnSp>
        <p:nvCxnSpPr>
          <p:cNvPr id="36" name="Straight Connector 30"/>
          <p:cNvCxnSpPr/>
          <p:nvPr/>
        </p:nvCxnSpPr>
        <p:spPr>
          <a:xfrm flipH="1">
            <a:off x="21811271" y="8613042"/>
            <a:ext cx="1" cy="1694819"/>
          </a:xfrm>
          <a:prstGeom prst="line">
            <a:avLst/>
          </a:prstGeom>
          <a:ln w="28575">
            <a:solidFill>
              <a:schemeClr val="accent5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0564777" y="10702123"/>
            <a:ext cx="2492990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ko-KR" altLang="en-US" sz="3000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예약확인하기</a:t>
            </a:r>
            <a:endParaRPr lang="en-US" sz="3000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38" name="Subtitle 2"/>
          <p:cNvSpPr txBox="1">
            <a:spLocks/>
          </p:cNvSpPr>
          <p:nvPr/>
        </p:nvSpPr>
        <p:spPr>
          <a:xfrm>
            <a:off x="19018861" y="11352683"/>
            <a:ext cx="5566496" cy="771047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예약한 식당 확인</a:t>
            </a:r>
            <a:endParaRPr lang="en-US" sz="2700" dirty="0" smtClean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20497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98144" y="897182"/>
            <a:ext cx="1005404" cy="1989968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>
                <a:solidFill>
                  <a:srgbClr val="7030A0"/>
                </a:solidFill>
                <a:latin typeface="Montserrat Light" charset="0"/>
                <a:ea typeface="Montserrat Light" charset="0"/>
                <a:cs typeface="Montserrat Light" charset="0"/>
              </a:rPr>
              <a:t>0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373785" y="1228345"/>
            <a:ext cx="4211409" cy="64633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b="1" dirty="0" err="1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MainForm</a:t>
            </a:r>
            <a:r>
              <a:rPr lang="en-US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 [</a:t>
            </a:r>
            <a:r>
              <a:rPr lang="ko-KR" altLang="en-US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디자인</a:t>
            </a:r>
            <a:r>
              <a:rPr lang="en-US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]</a:t>
            </a:r>
            <a:endParaRPr lang="en-US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3756" t="12238" r="16952" b="31025"/>
          <a:stretch/>
        </p:blipFill>
        <p:spPr>
          <a:xfrm>
            <a:off x="2373785" y="3565604"/>
            <a:ext cx="14576069" cy="8343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902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1055" t="46773" r="49979" b="13575"/>
          <a:stretch/>
        </p:blipFill>
        <p:spPr>
          <a:xfrm>
            <a:off x="12935415" y="2887150"/>
            <a:ext cx="10504449" cy="85513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98144" y="897182"/>
            <a:ext cx="1005404" cy="1989968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>
                <a:solidFill>
                  <a:srgbClr val="7030A0"/>
                </a:solidFill>
                <a:latin typeface="Montserrat Light" charset="0"/>
                <a:ea typeface="Montserrat Light" charset="0"/>
                <a:cs typeface="Montserrat Light" charset="0"/>
              </a:rPr>
              <a:t>0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73785" y="1228345"/>
            <a:ext cx="2390398" cy="64633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b="1" dirty="0" err="1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MainForm</a:t>
            </a:r>
            <a:endParaRPr lang="en-US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10025" t="13818" r="46332" b="52013"/>
          <a:stretch/>
        </p:blipFill>
        <p:spPr>
          <a:xfrm>
            <a:off x="185190" y="3554595"/>
            <a:ext cx="12587328" cy="788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20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0403" t="12322" r="11118" b="31719"/>
          <a:stretch/>
        </p:blipFill>
        <p:spPr>
          <a:xfrm>
            <a:off x="2552204" y="3317397"/>
            <a:ext cx="13773181" cy="838174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52204" y="1581888"/>
            <a:ext cx="5878532" cy="64633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Choose Location [</a:t>
            </a:r>
            <a:r>
              <a:rPr lang="ko-KR" altLang="en-US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디자인</a:t>
            </a:r>
            <a:r>
              <a:rPr lang="en-US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] </a:t>
            </a:r>
            <a:endParaRPr lang="en-US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5201" y="897182"/>
            <a:ext cx="731289" cy="2015745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 smtClean="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rPr>
              <a:t>1</a:t>
            </a:r>
            <a:endParaRPr lang="en-US" sz="11500" dirty="0">
              <a:solidFill>
                <a:schemeClr val="accent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720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73785" y="1025688"/>
            <a:ext cx="3929281" cy="64633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Choose </a:t>
            </a:r>
            <a:r>
              <a:rPr lang="en-US" b="1" dirty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L</a:t>
            </a:r>
            <a:r>
              <a:rPr lang="en-US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ocation</a:t>
            </a:r>
            <a:endParaRPr lang="en-US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2263238" y="1676652"/>
            <a:ext cx="7631693" cy="771047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원하는 시</a:t>
            </a:r>
            <a:r>
              <a:rPr lang="en-US" altLang="ko-KR" sz="27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Montserrat Light" charset="0"/>
              </a:rPr>
              <a:t>·</a:t>
            </a: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도별 버튼을 클릭</a:t>
            </a:r>
            <a:endParaRPr lang="en-US" altLang="ko-KR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5201" y="897182"/>
            <a:ext cx="731289" cy="2015745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 smtClean="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rPr>
              <a:t>1</a:t>
            </a:r>
            <a:endParaRPr lang="en-US" sz="11500" dirty="0">
              <a:solidFill>
                <a:schemeClr val="accent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l="13948" t="22604" r="39044" b="38385"/>
          <a:stretch/>
        </p:blipFill>
        <p:spPr>
          <a:xfrm>
            <a:off x="522967" y="3901712"/>
            <a:ext cx="11967238" cy="712185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l="13948" t="37784" r="49359" b="33652"/>
          <a:stretch/>
        </p:blipFill>
        <p:spPr>
          <a:xfrm>
            <a:off x="12803082" y="3901712"/>
            <a:ext cx="10732913" cy="5819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960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0641" t="12557" r="11331" b="31291"/>
          <a:stretch/>
        </p:blipFill>
        <p:spPr>
          <a:xfrm>
            <a:off x="2359695" y="3686130"/>
            <a:ext cx="13943388" cy="831532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59695" y="757463"/>
            <a:ext cx="4433650" cy="64633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Pivot Table [</a:t>
            </a:r>
            <a:r>
              <a:rPr lang="ko-KR" altLang="en-US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디자인</a:t>
            </a:r>
            <a:r>
              <a:rPr lang="en-US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]</a:t>
            </a:r>
            <a:endParaRPr lang="en-US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2249148" y="1408427"/>
            <a:ext cx="7631693" cy="1262785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선택한 해당 시</a:t>
            </a:r>
            <a:r>
              <a:rPr lang="en-US" altLang="ko-KR" sz="27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Montserrat Light" charset="0"/>
              </a:rPr>
              <a:t>·</a:t>
            </a: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도별  시</a:t>
            </a:r>
            <a:r>
              <a:rPr lang="en-US" altLang="ko-KR" sz="27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Montserrat Light" charset="0"/>
              </a:rPr>
              <a:t>·</a:t>
            </a: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군</a:t>
            </a:r>
            <a:r>
              <a:rPr lang="en-US" altLang="ko-KR" sz="27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Montserrat Light" charset="0"/>
              </a:rPr>
              <a:t>·</a:t>
            </a: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구의 식당유형에 따른 피벗테이블 생성</a:t>
            </a:r>
            <a:endParaRPr lang="en-US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65619" y="651879"/>
            <a:ext cx="1042273" cy="2015745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 smtClean="0">
                <a:solidFill>
                  <a:schemeClr val="accent2"/>
                </a:solidFill>
                <a:latin typeface="Montserrat Light" charset="0"/>
                <a:ea typeface="Montserrat Light" charset="0"/>
                <a:cs typeface="Montserrat Light" charset="0"/>
              </a:rPr>
              <a:t>2</a:t>
            </a:r>
            <a:endParaRPr lang="en-US" sz="11500" dirty="0">
              <a:solidFill>
                <a:schemeClr val="accent2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617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59695" y="757463"/>
            <a:ext cx="2612638" cy="64633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  <a:latin typeface="Montserrat Bold" charset="0"/>
                <a:ea typeface="Montserrat Bold" charset="0"/>
                <a:cs typeface="Montserrat Bold" charset="0"/>
              </a:rPr>
              <a:t>Pivot Table</a:t>
            </a:r>
            <a:endParaRPr lang="en-US" b="1" dirty="0">
              <a:solidFill>
                <a:schemeClr val="tx2"/>
              </a:solidFill>
              <a:latin typeface="Montserrat Bold" charset="0"/>
              <a:ea typeface="Montserrat Bold" charset="0"/>
              <a:cs typeface="Montserrat Bold" charset="0"/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2249148" y="1408427"/>
            <a:ext cx="7631693" cy="1262785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300"/>
              </a:lnSpc>
            </a:pP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선택한 해당 시</a:t>
            </a:r>
            <a:r>
              <a:rPr lang="en-US" altLang="ko-KR" sz="27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Montserrat Light" charset="0"/>
              </a:rPr>
              <a:t>·</a:t>
            </a: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도별  시</a:t>
            </a:r>
            <a:r>
              <a:rPr lang="en-US" altLang="ko-KR" sz="27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Montserrat Light" charset="0"/>
              </a:rPr>
              <a:t>·</a:t>
            </a: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군</a:t>
            </a:r>
            <a:r>
              <a:rPr lang="en-US" altLang="ko-KR" sz="2700" dirty="0" smtClean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Montserrat Light" charset="0"/>
              </a:rPr>
              <a:t>·</a:t>
            </a:r>
            <a:r>
              <a:rPr lang="ko-KR" altLang="en-US" sz="2700" dirty="0" smtClean="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rPr>
              <a:t>구의 식당유형에 따른 피벗테이블 생성</a:t>
            </a:r>
            <a:endParaRPr lang="en-US" sz="27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65619" y="651879"/>
            <a:ext cx="1042273" cy="2015745"/>
          </a:xfrm>
          <a:prstGeom prst="rect">
            <a:avLst/>
          </a:prstGeom>
          <a:noFill/>
        </p:spPr>
        <p:txBody>
          <a:bodyPr wrap="none" tIns="640080" rtlCol="0">
            <a:spAutoFit/>
          </a:bodyPr>
          <a:lstStyle/>
          <a:p>
            <a:pPr algn="ctr">
              <a:lnSpc>
                <a:spcPts val="10000"/>
              </a:lnSpc>
            </a:pPr>
            <a:r>
              <a:rPr lang="en-US" sz="11500" dirty="0" smtClean="0">
                <a:solidFill>
                  <a:schemeClr val="accent2"/>
                </a:solidFill>
                <a:latin typeface="Montserrat Light" charset="0"/>
                <a:ea typeface="Montserrat Light" charset="0"/>
                <a:cs typeface="Montserrat Light" charset="0"/>
              </a:rPr>
              <a:t>2</a:t>
            </a:r>
            <a:endParaRPr lang="en-US" sz="11500" dirty="0">
              <a:solidFill>
                <a:schemeClr val="accent2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l="9728" t="16254" r="21005" b="36235"/>
          <a:stretch/>
        </p:blipFill>
        <p:spPr>
          <a:xfrm>
            <a:off x="0" y="3136225"/>
            <a:ext cx="14005932" cy="810420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l="17277" t="38583" r="46861" b="24572"/>
          <a:stretch/>
        </p:blipFill>
        <p:spPr>
          <a:xfrm>
            <a:off x="14273561" y="3595800"/>
            <a:ext cx="9946888" cy="7225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873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Pitch Deck Light">
      <a:dk1>
        <a:srgbClr val="737572"/>
      </a:dk1>
      <a:lt1>
        <a:srgbClr val="FFFFFF"/>
      </a:lt1>
      <a:dk2>
        <a:srgbClr val="445469"/>
      </a:dk2>
      <a:lt2>
        <a:srgbClr val="FFFFFF"/>
      </a:lt2>
      <a:accent1>
        <a:srgbClr val="0E80C9"/>
      </a:accent1>
      <a:accent2>
        <a:srgbClr val="119CF4"/>
      </a:accent2>
      <a:accent3>
        <a:srgbClr val="445469"/>
      </a:accent3>
      <a:accent4>
        <a:srgbClr val="8AC153"/>
      </a:accent4>
      <a:accent5>
        <a:srgbClr val="BAEF69"/>
      </a:accent5>
      <a:accent6>
        <a:srgbClr val="A9A8AB"/>
      </a:accent6>
      <a:hlink>
        <a:srgbClr val="0E80C9"/>
      </a:hlink>
      <a:folHlink>
        <a:srgbClr val="0EA3FF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40548</TotalTime>
  <Words>256</Words>
  <Application>Microsoft Office PowerPoint</Application>
  <PresentationFormat>사용자 지정</PresentationFormat>
  <Paragraphs>83</Paragraphs>
  <Slides>15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6" baseType="lpstr">
      <vt:lpstr>Montserrat</vt:lpstr>
      <vt:lpstr>Montserrat Bold</vt:lpstr>
      <vt:lpstr>Montserrat Light</vt:lpstr>
      <vt:lpstr>Open Sans Light</vt:lpstr>
      <vt:lpstr>Open Sans Regular</vt:lpstr>
      <vt:lpstr>Roboto Regular</vt:lpstr>
      <vt:lpstr>맑은 고딕</vt:lpstr>
      <vt:lpstr>바탕</vt:lpstr>
      <vt:lpstr>Arial</vt:lpstr>
      <vt:lpstr>Calibri</vt:lpstr>
      <vt:lpstr>Default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Premium Presentations</dc:title>
  <dc:subject/>
  <dc:creator>301-24</dc:creator>
  <cp:keywords/>
  <dc:description/>
  <cp:lastModifiedBy>thkim</cp:lastModifiedBy>
  <cp:revision>6381</cp:revision>
  <dcterms:created xsi:type="dcterms:W3CDTF">2014-11-12T21:47:38Z</dcterms:created>
  <dcterms:modified xsi:type="dcterms:W3CDTF">2019-06-26T01:45:34Z</dcterms:modified>
  <cp:category/>
</cp:coreProperties>
</file>

<file path=docProps/thumbnail.jpeg>
</file>